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80" r:id="rId3"/>
    <p:sldId id="267" r:id="rId4"/>
    <p:sldId id="278" r:id="rId5"/>
    <p:sldId id="268" r:id="rId6"/>
    <p:sldId id="271" r:id="rId7"/>
    <p:sldId id="272" r:id="rId8"/>
    <p:sldId id="274" r:id="rId9"/>
    <p:sldId id="27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4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132856"/>
            <a:ext cx="8640960" cy="2232248"/>
          </a:xfrm>
        </p:spPr>
        <p:txBody>
          <a:bodyPr>
            <a:noAutofit/>
          </a:bodyPr>
          <a:lstStyle/>
          <a:p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аспекты создания условий </a:t>
            </a:r>
            <a:b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комплексной поддержки обучающихся, требующих повышенного внимания в образовательной среде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4509120"/>
            <a:ext cx="5536704" cy="1152128"/>
          </a:xfrm>
        </p:spPr>
        <p:txBody>
          <a:bodyPr>
            <a:normAutofit/>
          </a:bodyPr>
          <a:lstStyle/>
          <a:p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Бутенко Оксана Юрьевна</a:t>
            </a:r>
          </a:p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едагог-психолог  ГБОУ Школа № 1282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491880" y="6326138"/>
            <a:ext cx="2736304" cy="360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января 2017 года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7744" y="692695"/>
            <a:ext cx="64807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14935" algn="ctr"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latin typeface="Times New Roman"/>
                <a:ea typeface="Times New Roman"/>
              </a:rPr>
              <a:t>ДЕПАРТАМЕНТ ОБРАЗОВАНИЯ ГОРОДА МОСКВЫ</a:t>
            </a:r>
          </a:p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latin typeface="Times New Roman"/>
                <a:ea typeface="Times New Roman"/>
              </a:rPr>
              <a:t>ГОСУДАРСТВЕННОЕ БЮДЖЕТНОЕ ОБЩЕОБРАЗОВАТЕЛЬНОЕ УЧРЕЖДЕНИЕ ГОРОДА МОСКВЫ ШКОЛА № 1282</a:t>
            </a:r>
            <a:endParaRPr lang="ru-RU" sz="1400" b="1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7170" name="Рисунок 8" descr="http://schvu1282.mskobr.ru/images/cms/thumbs/1f1204c38f5d7f50f0ab6bcf597ef97666ee60e8/1400583530014.png_250_1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3465512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778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457200" indent="-457200" algn="ctr">
              <a:buAutoNum type="arabicParenR"/>
            </a:pPr>
            <a:r>
              <a:rPr lang="ru-RU" dirty="0" smtClean="0"/>
              <a:t>устранение </a:t>
            </a:r>
            <a:r>
              <a:rPr lang="ru-RU" dirty="0"/>
              <a:t>факторов риска</a:t>
            </a:r>
            <a:r>
              <a:rPr lang="ru-RU" dirty="0" smtClean="0"/>
              <a:t>;</a:t>
            </a:r>
          </a:p>
          <a:p>
            <a:pPr marL="457200" indent="-457200" algn="ctr">
              <a:buAutoNum type="arabicParenR"/>
            </a:pPr>
            <a:r>
              <a:rPr lang="ru-RU" dirty="0"/>
              <a:t>развитие личностных ресурсов</a:t>
            </a:r>
            <a:r>
              <a:rPr lang="ru-RU" dirty="0" smtClean="0"/>
              <a:t>;</a:t>
            </a:r>
          </a:p>
          <a:p>
            <a:pPr marL="457200" indent="-457200" algn="ctr">
              <a:buFont typeface="Symbol" pitchFamily="18" charset="2"/>
              <a:buAutoNum type="arabicParenR"/>
            </a:pPr>
            <a:r>
              <a:rPr lang="ru-RU" dirty="0"/>
              <a:t>создание поддерживающей </a:t>
            </a:r>
            <a:r>
              <a:rPr lang="ru-RU" dirty="0" smtClean="0"/>
              <a:t>среды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08112"/>
          </a:xfrm>
        </p:spPr>
        <p:txBody>
          <a:bodyPr>
            <a:noAutofit/>
          </a:bodyPr>
          <a:lstStyle/>
          <a:p>
            <a:pPr algn="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Основные направления концепции профилактической работы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6671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4104455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8000" b="1" dirty="0" smtClean="0"/>
              <a:t>Две составляющие личностного содержания:</a:t>
            </a:r>
            <a:endParaRPr lang="ru-RU" sz="8000" b="1" dirty="0"/>
          </a:p>
          <a:p>
            <a:pPr marL="0" indent="0" algn="just">
              <a:buNone/>
            </a:pPr>
            <a:r>
              <a:rPr lang="ru-RU" sz="8000" b="1" dirty="0" smtClean="0"/>
              <a:t>- Первая  </a:t>
            </a:r>
            <a:r>
              <a:rPr lang="ru-RU" sz="8000" b="1" dirty="0"/>
              <a:t>часть </a:t>
            </a:r>
            <a:r>
              <a:rPr lang="ru-RU" sz="8000" dirty="0"/>
              <a:t>несет </a:t>
            </a:r>
            <a:r>
              <a:rPr lang="ru-RU" sz="8000" dirty="0" smtClean="0"/>
              <a:t>груз </a:t>
            </a:r>
            <a:r>
              <a:rPr lang="ru-RU" sz="8000" dirty="0"/>
              <a:t>прошлого опыта, негативных запечатлений, отрицательных оценок. И эта часть всегда будет – она встроена в личность.</a:t>
            </a:r>
          </a:p>
          <a:p>
            <a:pPr marL="0" indent="0" algn="just">
              <a:buNone/>
            </a:pPr>
            <a:r>
              <a:rPr lang="ru-RU" sz="8000" b="1" dirty="0" smtClean="0"/>
              <a:t>- Вторая часть </a:t>
            </a:r>
            <a:r>
              <a:rPr lang="ru-RU" sz="8000" dirty="0"/>
              <a:t>– формируется вновь в каждый момент проживания нового эмоционального опыта. </a:t>
            </a:r>
            <a:r>
              <a:rPr lang="ru-RU" sz="8000" dirty="0" smtClean="0"/>
              <a:t> </a:t>
            </a:r>
            <a:endParaRPr lang="ru-RU" sz="8000" dirty="0"/>
          </a:p>
          <a:p>
            <a:pPr marL="0" indent="0" algn="just">
              <a:buNone/>
            </a:pPr>
            <a:r>
              <a:rPr lang="ru-RU" sz="6400" b="1" i="1" dirty="0" smtClean="0"/>
              <a:t>	Задача взрослых:  </a:t>
            </a:r>
            <a:r>
              <a:rPr lang="ru-RU" sz="6400" dirty="0" smtClean="0"/>
              <a:t> </a:t>
            </a:r>
            <a:r>
              <a:rPr lang="ru-RU" sz="6400" dirty="0"/>
              <a:t>создавать основу для нового корректирующего </a:t>
            </a:r>
            <a:r>
              <a:rPr lang="ru-RU" sz="6400" b="1" i="1" dirty="0"/>
              <a:t>опыта</a:t>
            </a:r>
            <a:r>
              <a:rPr lang="ru-RU" sz="6400" dirty="0"/>
              <a:t>, для переживаний, которых не было в жизни ребенка, но необходимых для взращивания положительного отношения подростка к себе. Необходимо </a:t>
            </a:r>
            <a:r>
              <a:rPr lang="ru-RU" sz="6400" b="1" i="1" dirty="0"/>
              <a:t>создавать новый позитивный опыт</a:t>
            </a:r>
            <a:r>
              <a:rPr lang="ru-RU" sz="6400" dirty="0"/>
              <a:t> полноценной и насыщенной жизни.</a:t>
            </a:r>
          </a:p>
          <a:p>
            <a:pPr algn="just"/>
            <a:endParaRPr lang="ru-RU" sz="4400" i="1" dirty="0" smtClean="0"/>
          </a:p>
          <a:p>
            <a:pPr marL="0" indent="0" algn="just">
              <a:buNone/>
            </a:pPr>
            <a:endParaRPr lang="ru-RU" sz="4400" i="1" dirty="0" smtClean="0"/>
          </a:p>
          <a:p>
            <a:pPr algn="just"/>
            <a:r>
              <a:rPr lang="ru-RU" sz="8000" b="1" dirty="0" smtClean="0"/>
              <a:t>Принцип корректировки жизненных установок подростка: </a:t>
            </a:r>
            <a:r>
              <a:rPr lang="ru-RU" sz="8000" b="1" i="1" dirty="0" smtClean="0"/>
              <a:t>внутренний </a:t>
            </a:r>
            <a:r>
              <a:rPr lang="ru-RU" sz="8000" b="1" i="1" dirty="0"/>
              <a:t>объект </a:t>
            </a:r>
            <a:r>
              <a:rPr lang="ru-RU" sz="8000" dirty="0"/>
              <a:t>(</a:t>
            </a:r>
            <a:r>
              <a:rPr lang="ru-RU" sz="8000" dirty="0" smtClean="0"/>
              <a:t>внутреннее </a:t>
            </a:r>
            <a:r>
              <a:rPr lang="ru-RU" sz="8000" dirty="0"/>
              <a:t>представление о способах совместного </a:t>
            </a:r>
            <a:r>
              <a:rPr lang="ru-RU" sz="8000" dirty="0" smtClean="0"/>
              <a:t>  бытия)  формируется в результате пусть малых, </a:t>
            </a:r>
            <a:r>
              <a:rPr lang="ru-RU" sz="8000" b="1" i="1" dirty="0"/>
              <a:t>но надежно повторяющихся взаимодействий </a:t>
            </a:r>
            <a:r>
              <a:rPr lang="ru-RU" sz="8000" dirty="0"/>
              <a:t>с другими </a:t>
            </a:r>
          </a:p>
          <a:p>
            <a:endParaRPr lang="ru-RU" sz="2000" b="1" dirty="0"/>
          </a:p>
          <a:p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3200" dirty="0" smtClean="0"/>
              <a:t>Специфика коррекционной работы </a:t>
            </a:r>
            <a:br>
              <a:rPr lang="ru-RU" sz="3200" dirty="0" smtClean="0"/>
            </a:br>
            <a:r>
              <a:rPr lang="ru-RU" sz="3200" dirty="0" smtClean="0"/>
              <a:t>с подростками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4937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 smtClean="0"/>
              <a:t>Потребность </a:t>
            </a:r>
            <a:r>
              <a:rPr lang="ru-RU" sz="2000" b="1" dirty="0" smtClean="0"/>
              <a:t>в уважительном отношении </a:t>
            </a:r>
            <a:r>
              <a:rPr lang="ru-RU" sz="2000" dirty="0"/>
              <a:t>к </a:t>
            </a:r>
            <a:r>
              <a:rPr lang="ru-RU" sz="2000" dirty="0" smtClean="0"/>
              <a:t>личности </a:t>
            </a:r>
          </a:p>
          <a:p>
            <a:pPr marL="0" indent="0" algn="just">
              <a:buNone/>
            </a:pPr>
            <a:r>
              <a:rPr lang="ru-RU" sz="2000" dirty="0" smtClean="0"/>
              <a:t>подростка со </a:t>
            </a:r>
            <a:r>
              <a:rPr lang="ru-RU" sz="2000" dirty="0"/>
              <a:t>стороны учителя и потребность </a:t>
            </a:r>
            <a:r>
              <a:rPr lang="ru-RU" sz="2000" b="1" dirty="0"/>
              <a:t>занимать достойное положение</a:t>
            </a:r>
            <a:r>
              <a:rPr lang="ru-RU" sz="2000" dirty="0"/>
              <a:t> в коллективе </a:t>
            </a:r>
            <a:r>
              <a:rPr lang="ru-RU" sz="2000" dirty="0" smtClean="0"/>
              <a:t>класса;</a:t>
            </a:r>
          </a:p>
          <a:p>
            <a:pPr algn="just"/>
            <a:r>
              <a:rPr lang="ru-RU" sz="2000" dirty="0" smtClean="0"/>
              <a:t>Потребность </a:t>
            </a:r>
            <a:r>
              <a:rPr lang="ru-RU" sz="2000" b="1" dirty="0" smtClean="0"/>
              <a:t>признания</a:t>
            </a:r>
            <a:r>
              <a:rPr lang="ru-RU" sz="2000" dirty="0" smtClean="0"/>
              <a:t> собственной </a:t>
            </a:r>
            <a:r>
              <a:rPr lang="ru-RU" sz="2000" b="1" dirty="0" smtClean="0"/>
              <a:t>значимости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1600" b="1" dirty="0" smtClean="0"/>
              <a:t>	</a:t>
            </a:r>
          </a:p>
          <a:p>
            <a:pPr marL="0" indent="0" algn="just">
              <a:buNone/>
            </a:pPr>
            <a:r>
              <a:rPr lang="ru-RU" sz="1600" b="1" dirty="0" smtClean="0"/>
              <a:t>	Задача взрослых: </a:t>
            </a:r>
            <a:r>
              <a:rPr lang="ru-RU" sz="1600" dirty="0" smtClean="0"/>
              <a:t>создание </a:t>
            </a:r>
            <a:r>
              <a:rPr lang="ru-RU" sz="1600" b="1" i="1" dirty="0" smtClean="0"/>
              <a:t>ситуации успеха </a:t>
            </a:r>
            <a:r>
              <a:rPr lang="ru-RU" sz="1600" dirty="0" smtClean="0"/>
              <a:t>, переживание успеха</a:t>
            </a:r>
          </a:p>
          <a:p>
            <a:pPr marL="0" indent="0" algn="just">
              <a:buNone/>
            </a:pPr>
            <a:r>
              <a:rPr lang="ru-RU" sz="1600" dirty="0" smtClean="0"/>
              <a:t>Главным </a:t>
            </a:r>
            <a:r>
              <a:rPr lang="ru-RU" sz="1600" dirty="0"/>
              <a:t>направлением коррекционной работы является </a:t>
            </a:r>
            <a:r>
              <a:rPr lang="ru-RU" sz="1600" b="1" i="1" dirty="0"/>
              <a:t>включение</a:t>
            </a:r>
            <a:r>
              <a:rPr lang="ru-RU" sz="1600" dirty="0"/>
              <a:t> подростка в какую-либо соответствующую интересам и возможностям ребенка </a:t>
            </a:r>
            <a:r>
              <a:rPr lang="ru-RU" sz="1600" b="1" i="1" dirty="0"/>
              <a:t>деятельность</a:t>
            </a:r>
            <a:r>
              <a:rPr lang="ru-RU" sz="1600" dirty="0"/>
              <a:t>, в которой он может </a:t>
            </a:r>
            <a:r>
              <a:rPr lang="ru-RU" sz="1600" b="1" i="1" dirty="0"/>
              <a:t>добиться успеха</a:t>
            </a:r>
            <a:r>
              <a:rPr lang="ru-RU" sz="1600" dirty="0"/>
              <a:t>, проявить себя с лучшей стороны, что поддержало бы в нем самоуважение и заставило бы товарищей поверить в него. </a:t>
            </a:r>
          </a:p>
          <a:p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>Составляющие гармоничного личностного развития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272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53650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600" b="1" i="1" dirty="0"/>
              <a:t>Освоение новых ролей - естественный способ развития </a:t>
            </a:r>
            <a:r>
              <a:rPr lang="ru-RU" sz="2600" b="1" i="1" dirty="0" smtClean="0"/>
              <a:t>личности </a:t>
            </a:r>
            <a:r>
              <a:rPr lang="ru-RU" sz="2600" dirty="0" smtClean="0"/>
              <a:t>. </a:t>
            </a:r>
            <a:r>
              <a:rPr lang="ru-RU" sz="2600" dirty="0"/>
              <a:t>И</a:t>
            </a:r>
            <a:r>
              <a:rPr lang="ru-RU" sz="2600" dirty="0" smtClean="0"/>
              <a:t>дет </a:t>
            </a:r>
            <a:r>
              <a:rPr lang="ru-RU" sz="2600" dirty="0"/>
              <a:t>освоение нового поведения и </a:t>
            </a:r>
            <a:r>
              <a:rPr lang="ru-RU" sz="2600" dirty="0" err="1"/>
              <a:t>примеривание</a:t>
            </a:r>
            <a:r>
              <a:rPr lang="ru-RU" sz="2600" dirty="0"/>
              <a:t> новых личностных </a:t>
            </a:r>
            <a:r>
              <a:rPr lang="ru-RU" sz="2600" dirty="0" smtClean="0"/>
              <a:t>образов. Приучая </a:t>
            </a:r>
            <a:r>
              <a:rPr lang="ru-RU" sz="2600" dirty="0"/>
              <a:t>себя к новой роли, ребенок  формирует себе новую </a:t>
            </a:r>
            <a:r>
              <a:rPr lang="ru-RU" sz="2600" dirty="0" smtClean="0"/>
              <a:t>личность,  </a:t>
            </a:r>
            <a:r>
              <a:rPr lang="ru-RU" sz="2600" dirty="0"/>
              <a:t>становится новым </a:t>
            </a:r>
            <a:r>
              <a:rPr lang="ru-RU" sz="2600" dirty="0" smtClean="0"/>
              <a:t>человеком.</a:t>
            </a:r>
            <a:endParaRPr lang="ru-RU" sz="2600" dirty="0"/>
          </a:p>
          <a:p>
            <a:pPr marL="0" indent="0" algn="just">
              <a:buNone/>
            </a:pPr>
            <a:endParaRPr lang="ru-RU" sz="2600" dirty="0" smtClean="0"/>
          </a:p>
          <a:p>
            <a:pPr algn="just"/>
            <a:r>
              <a:rPr lang="ru-RU" sz="2600" b="1" dirty="0"/>
              <a:t>Первый шаг </a:t>
            </a:r>
            <a:r>
              <a:rPr lang="ru-RU" sz="2600" dirty="0"/>
              <a:t>и главное условие освоение новой личностной  </a:t>
            </a:r>
            <a:r>
              <a:rPr lang="ru-RU" sz="2600" dirty="0" smtClean="0"/>
              <a:t>роли </a:t>
            </a:r>
            <a:r>
              <a:rPr lang="ru-RU" sz="2600" dirty="0"/>
              <a:t> (модели, образа) - </a:t>
            </a:r>
            <a:r>
              <a:rPr lang="ru-RU" sz="2600" b="1" i="1" dirty="0"/>
              <a:t>это выбор</a:t>
            </a:r>
            <a:r>
              <a:rPr lang="ru-RU" sz="2600" i="1" dirty="0"/>
              <a:t>, </a:t>
            </a:r>
            <a:r>
              <a:rPr lang="ru-RU" sz="2600" b="1" i="1" dirty="0"/>
              <a:t>внутреннее согласие человека на это, интерес и желание это </a:t>
            </a:r>
            <a:r>
              <a:rPr lang="ru-RU" sz="2600" b="1" i="1" dirty="0" smtClean="0"/>
              <a:t>делать</a:t>
            </a:r>
            <a:r>
              <a:rPr lang="ru-RU" sz="2600" b="1" dirty="0"/>
              <a:t> </a:t>
            </a:r>
            <a:endParaRPr lang="ru-RU" sz="2600" b="1" dirty="0" smtClean="0"/>
          </a:p>
          <a:p>
            <a:pPr marL="0" indent="0" algn="just">
              <a:buNone/>
            </a:pPr>
            <a:endParaRPr lang="ru-RU" sz="1800" dirty="0" smtClean="0"/>
          </a:p>
          <a:p>
            <a:pPr marL="0" indent="0" algn="just">
              <a:buNone/>
            </a:pPr>
            <a:r>
              <a:rPr lang="ru-RU" sz="2100" b="1" dirty="0" smtClean="0"/>
              <a:t>Алгоритм работы на данном этапе:</a:t>
            </a:r>
          </a:p>
          <a:p>
            <a:pPr algn="just">
              <a:buFontTx/>
              <a:buChar char="-"/>
            </a:pPr>
            <a:r>
              <a:rPr lang="ru-RU" sz="2100" b="1" i="1" dirty="0" smtClean="0"/>
              <a:t>объяснить</a:t>
            </a:r>
            <a:r>
              <a:rPr lang="ru-RU" sz="2100" dirty="0" smtClean="0"/>
              <a:t>, </a:t>
            </a:r>
            <a:r>
              <a:rPr lang="ru-RU" sz="2100" dirty="0"/>
              <a:t>что </a:t>
            </a:r>
            <a:r>
              <a:rPr lang="ru-RU" sz="2100" dirty="0" smtClean="0"/>
              <a:t>быть ……. </a:t>
            </a:r>
            <a:r>
              <a:rPr lang="ru-RU" sz="2100" dirty="0"/>
              <a:t>- достойно</a:t>
            </a:r>
            <a:r>
              <a:rPr lang="ru-RU" sz="2100" dirty="0" smtClean="0"/>
              <a:t>,</a:t>
            </a:r>
          </a:p>
          <a:p>
            <a:pPr algn="just">
              <a:buFontTx/>
              <a:buChar char="-"/>
            </a:pPr>
            <a:r>
              <a:rPr lang="ru-RU" sz="2100" dirty="0" smtClean="0"/>
              <a:t> рассказать, что в  </a:t>
            </a:r>
            <a:r>
              <a:rPr lang="ru-RU" sz="2100" dirty="0"/>
              <a:t>этой роли </a:t>
            </a:r>
            <a:r>
              <a:rPr lang="ru-RU" sz="2100" dirty="0" smtClean="0"/>
              <a:t>его </a:t>
            </a:r>
            <a:r>
              <a:rPr lang="ru-RU" sz="2100" b="1" i="1" dirty="0" smtClean="0"/>
              <a:t>собираются </a:t>
            </a:r>
            <a:r>
              <a:rPr lang="ru-RU" sz="2100" b="1" i="1" dirty="0"/>
              <a:t>поддержать </a:t>
            </a:r>
            <a:r>
              <a:rPr lang="ru-RU" sz="2100" b="1" i="1" dirty="0" smtClean="0"/>
              <a:t>окружающие</a:t>
            </a:r>
            <a:endParaRPr lang="ru-RU" sz="2100" dirty="0" smtClean="0"/>
          </a:p>
          <a:p>
            <a:pPr algn="just">
              <a:buFontTx/>
              <a:buChar char="-"/>
            </a:pPr>
            <a:r>
              <a:rPr lang="ru-RU" sz="2100" dirty="0"/>
              <a:t>р</a:t>
            </a:r>
            <a:r>
              <a:rPr lang="ru-RU" sz="2100" dirty="0" smtClean="0"/>
              <a:t>ассказать </a:t>
            </a:r>
            <a:r>
              <a:rPr lang="ru-RU" sz="2100" b="1" dirty="0" smtClean="0"/>
              <a:t>об опыте </a:t>
            </a:r>
            <a:r>
              <a:rPr lang="ru-RU" sz="2100" dirty="0" smtClean="0"/>
              <a:t>других </a:t>
            </a:r>
          </a:p>
          <a:p>
            <a:pPr algn="just">
              <a:buFontTx/>
              <a:buChar char="-"/>
            </a:pPr>
            <a:r>
              <a:rPr lang="ru-RU" sz="2100" dirty="0" smtClean="0"/>
              <a:t>обсудить</a:t>
            </a:r>
            <a:r>
              <a:rPr lang="ru-RU" sz="2100" b="1" i="1" dirty="0" smtClean="0"/>
              <a:t>, </a:t>
            </a:r>
            <a:r>
              <a:rPr lang="ru-RU" sz="2100" b="1" i="1" dirty="0"/>
              <a:t>что бояться нечего</a:t>
            </a:r>
            <a:r>
              <a:rPr lang="ru-RU" sz="2100" dirty="0"/>
              <a:t>, неудача ему ничем не грозит, а успех обещает новые возможности в жизни </a:t>
            </a:r>
            <a:endParaRPr lang="ru-RU" sz="2100" dirty="0" smtClean="0"/>
          </a:p>
          <a:p>
            <a:pPr algn="just">
              <a:buFontTx/>
              <a:buChar char="-"/>
            </a:pPr>
            <a:r>
              <a:rPr lang="ru-RU" sz="2100" dirty="0"/>
              <a:t>д</a:t>
            </a:r>
            <a:r>
              <a:rPr lang="ru-RU" sz="2100" dirty="0" smtClean="0"/>
              <a:t>ать возможность </a:t>
            </a:r>
            <a:r>
              <a:rPr lang="ru-RU" sz="2100" b="1" i="1" dirty="0" smtClean="0"/>
              <a:t>ощутить поддержку</a:t>
            </a:r>
          </a:p>
          <a:p>
            <a:pPr algn="just">
              <a:buFontTx/>
              <a:buChar char="-"/>
            </a:pPr>
            <a:r>
              <a:rPr lang="ru-RU" sz="2100" b="1" dirty="0" smtClean="0"/>
              <a:t>поаплодировать </a:t>
            </a:r>
            <a:r>
              <a:rPr lang="ru-RU" sz="2100" dirty="0" smtClean="0"/>
              <a:t> </a:t>
            </a:r>
            <a:r>
              <a:rPr lang="ru-RU" sz="2100" dirty="0"/>
              <a:t>пусть </a:t>
            </a:r>
            <a:r>
              <a:rPr lang="ru-RU" sz="2100" dirty="0" smtClean="0"/>
              <a:t>за небольшие</a:t>
            </a:r>
            <a:r>
              <a:rPr lang="ru-RU" sz="2100" dirty="0"/>
              <a:t>, но победы на этом пути</a:t>
            </a:r>
          </a:p>
          <a:p>
            <a:pPr marL="0" indent="0">
              <a:buNone/>
            </a:pPr>
            <a:endParaRPr lang="ru-RU" sz="1800" dirty="0"/>
          </a:p>
          <a:p>
            <a:pPr marL="0" indent="0" fontAlgn="base">
              <a:buNone/>
            </a:pPr>
            <a:endParaRPr lang="ru-RU" sz="17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>Освоение  новой </a:t>
            </a:r>
            <a:br>
              <a:rPr lang="ru-RU" dirty="0" smtClean="0"/>
            </a:br>
            <a:r>
              <a:rPr lang="ru-RU" dirty="0" smtClean="0"/>
              <a:t> социальной роли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87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8000" b="1" dirty="0"/>
              <a:t>Второй шаг - примерка новой личностной </a:t>
            </a:r>
            <a:r>
              <a:rPr lang="ru-RU" sz="8000" b="1" dirty="0" smtClean="0"/>
              <a:t>роли</a:t>
            </a:r>
            <a:r>
              <a:rPr lang="ru-RU" sz="8000" dirty="0" smtClean="0"/>
              <a:t>.</a:t>
            </a:r>
          </a:p>
          <a:p>
            <a:pPr marL="0" indent="0" algn="just">
              <a:buNone/>
            </a:pPr>
            <a:r>
              <a:rPr lang="ru-RU" sz="8000" dirty="0"/>
              <a:t> </a:t>
            </a:r>
            <a:r>
              <a:rPr lang="ru-RU" sz="8000" i="1" dirty="0" smtClean="0"/>
              <a:t>Новое </a:t>
            </a:r>
            <a:r>
              <a:rPr lang="ru-RU" sz="8000" i="1" dirty="0"/>
              <a:t>— всегда вначале чужое</a:t>
            </a:r>
            <a:r>
              <a:rPr lang="ru-RU" sz="8000" b="1" i="1" dirty="0"/>
              <a:t>.</a:t>
            </a:r>
            <a:r>
              <a:rPr lang="ru-RU" sz="8000" dirty="0"/>
              <a:t> </a:t>
            </a:r>
            <a:r>
              <a:rPr lang="ru-RU" sz="8000" dirty="0" smtClean="0"/>
              <a:t>Освоение </a:t>
            </a:r>
            <a:r>
              <a:rPr lang="ru-RU" sz="8000" dirty="0"/>
              <a:t>новой личностной модели иногда идет легко, с воодушевлением, требует только технической проработки и выработки естественных привычек к новому образу личности. В других случаях новый личностный образ может вызывать внутренние неудобства, затруднения и иногда протесты. </a:t>
            </a:r>
            <a:endParaRPr lang="ru-RU" sz="8000" dirty="0" smtClean="0"/>
          </a:p>
          <a:p>
            <a:pPr algn="just"/>
            <a:endParaRPr lang="ru-RU" sz="5200" dirty="0" smtClean="0"/>
          </a:p>
          <a:p>
            <a:pPr marL="0" indent="0" algn="just">
              <a:buNone/>
            </a:pPr>
            <a:r>
              <a:rPr lang="ru-RU" sz="6400" b="1" dirty="0"/>
              <a:t>Алгоритм работы на данном этапе:</a:t>
            </a:r>
          </a:p>
          <a:p>
            <a:pPr algn="just">
              <a:buFontTx/>
              <a:buChar char="-"/>
            </a:pPr>
            <a:r>
              <a:rPr lang="ru-RU" sz="6400" i="1" dirty="0" smtClean="0"/>
              <a:t>важно</a:t>
            </a:r>
            <a:r>
              <a:rPr lang="ru-RU" sz="6400" b="1" i="1" dirty="0" smtClean="0"/>
              <a:t> </a:t>
            </a:r>
            <a:r>
              <a:rPr lang="ru-RU" sz="6400" b="1" i="1" dirty="0"/>
              <a:t>не принимать решение </a:t>
            </a:r>
            <a:r>
              <a:rPr lang="ru-RU" sz="6400" b="1" i="1" dirty="0" smtClean="0"/>
              <a:t>преждевременно</a:t>
            </a:r>
            <a:endParaRPr lang="ru-RU" sz="6400" dirty="0"/>
          </a:p>
          <a:p>
            <a:pPr algn="just">
              <a:buFontTx/>
              <a:buChar char="-"/>
            </a:pPr>
            <a:r>
              <a:rPr lang="ru-RU" sz="6400" dirty="0" smtClean="0"/>
              <a:t> </a:t>
            </a:r>
            <a:r>
              <a:rPr lang="ru-RU" sz="6400" dirty="0"/>
              <a:t>п</a:t>
            </a:r>
            <a:r>
              <a:rPr lang="ru-RU" sz="6400" dirty="0" smtClean="0"/>
              <a:t>ервая </a:t>
            </a:r>
            <a:r>
              <a:rPr lang="ru-RU" sz="6400" dirty="0"/>
              <a:t>неудачная попытка может говорить только о том, что эта первая попытка была неудачной, и нужно попробовать еще несколько раз и некоторое время. Сколько, как долго? </a:t>
            </a:r>
            <a:r>
              <a:rPr lang="ru-RU" sz="6400" i="1" dirty="0"/>
              <a:t>Обычно на примерку большинства личностных моделей и образов </a:t>
            </a:r>
            <a:r>
              <a:rPr lang="ru-RU" sz="6400" i="1" dirty="0" smtClean="0"/>
              <a:t>оказывается достаточно недели (5-6 занятий)</a:t>
            </a:r>
          </a:p>
          <a:p>
            <a:pPr algn="just">
              <a:buFontTx/>
              <a:buChar char="-"/>
            </a:pPr>
            <a:r>
              <a:rPr lang="ru-RU" sz="6400" dirty="0" smtClean="0"/>
              <a:t>второй </a:t>
            </a:r>
            <a:r>
              <a:rPr lang="ru-RU" sz="6400" dirty="0"/>
              <a:t>шаг заканчивается тем, что </a:t>
            </a:r>
            <a:r>
              <a:rPr lang="ru-RU" sz="6400" b="1" dirty="0" smtClean="0"/>
              <a:t>ребенок  </a:t>
            </a:r>
            <a:r>
              <a:rPr lang="ru-RU" sz="6400" b="1" dirty="0"/>
              <a:t>принимает решение. </a:t>
            </a:r>
            <a:r>
              <a:rPr lang="ru-RU" sz="6400" dirty="0"/>
              <a:t>Например: "Да, это перспективно, я хочу так жить и быть таким". Либо - "Нет, это </a:t>
            </a:r>
            <a:r>
              <a:rPr lang="ru-RU" sz="6400" dirty="0" smtClean="0"/>
              <a:t>не мое".</a:t>
            </a:r>
            <a:endParaRPr lang="ru-RU" sz="6400" i="1" dirty="0" smtClean="0"/>
          </a:p>
          <a:p>
            <a:pPr>
              <a:buFontTx/>
              <a:buChar char="-"/>
            </a:pPr>
            <a:endParaRPr lang="ru-RU" sz="5200" dirty="0" smtClean="0"/>
          </a:p>
          <a:p>
            <a:pPr marL="0" indent="0">
              <a:buNone/>
            </a:pPr>
            <a:r>
              <a:rPr lang="ru-RU" sz="5200" dirty="0" smtClean="0"/>
              <a:t> </a:t>
            </a:r>
            <a:endParaRPr lang="ru-RU" sz="800" dirty="0" smtClean="0"/>
          </a:p>
          <a:p>
            <a:pPr marL="0" indent="0">
              <a:buNone/>
            </a:pPr>
            <a:endParaRPr lang="ru-RU" sz="5200" dirty="0"/>
          </a:p>
          <a:p>
            <a:endParaRPr lang="ru-RU" sz="5200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/>
              <a:t>Освоение  новой </a:t>
            </a:r>
            <a:br>
              <a:rPr lang="ru-RU" dirty="0"/>
            </a:br>
            <a:r>
              <a:rPr lang="ru-RU" dirty="0"/>
              <a:t> социальной роли</a:t>
            </a:r>
          </a:p>
        </p:txBody>
      </p:sp>
    </p:spTree>
    <p:extLst>
      <p:ext uri="{BB962C8B-B14F-4D97-AF65-F5344CB8AC3E}">
        <p14:creationId xmlns:p14="http://schemas.microsoft.com/office/powerpoint/2010/main" val="4179037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>
            <a:normAutofit fontScale="55000" lnSpcReduction="20000"/>
          </a:bodyPr>
          <a:lstStyle/>
          <a:p>
            <a:r>
              <a:rPr lang="ru-RU" sz="3600" b="1" dirty="0"/>
              <a:t>Третий шаг - собственно </a:t>
            </a:r>
            <a:r>
              <a:rPr lang="ru-RU" sz="3600" b="1" dirty="0" smtClean="0"/>
              <a:t>освоение</a:t>
            </a:r>
            <a:r>
              <a:rPr lang="ru-RU" sz="3600" dirty="0"/>
              <a:t> </a:t>
            </a:r>
            <a:r>
              <a:rPr lang="ru-RU" sz="3600" dirty="0" smtClean="0"/>
              <a:t>(«</a:t>
            </a:r>
            <a:r>
              <a:rPr lang="ru-RU" sz="3600" dirty="0" err="1" smtClean="0"/>
              <a:t>обвыкание</a:t>
            </a:r>
            <a:r>
              <a:rPr lang="ru-RU" sz="3600" dirty="0" smtClean="0"/>
              <a:t>», </a:t>
            </a:r>
            <a:r>
              <a:rPr lang="ru-RU" sz="3600" dirty="0"/>
              <a:t>жизнь в новом образе и стиле, гармонизация с другими внутренними личностными ролями и образами, выработка </a:t>
            </a:r>
            <a:r>
              <a:rPr lang="ru-RU" sz="3600" dirty="0" smtClean="0"/>
              <a:t>привычки)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 fontAlgn="base">
              <a:buNone/>
            </a:pPr>
            <a:r>
              <a:rPr lang="ru-RU" sz="2900" b="1" dirty="0" smtClean="0"/>
              <a:t>Характеристика  данного этапа:</a:t>
            </a:r>
          </a:p>
          <a:p>
            <a:pPr marL="0" indent="0" fontAlgn="base">
              <a:buNone/>
            </a:pPr>
            <a:r>
              <a:rPr lang="ru-RU" sz="2900" dirty="0" smtClean="0"/>
              <a:t>- </a:t>
            </a:r>
            <a:r>
              <a:rPr lang="ru-RU" sz="2900" dirty="0"/>
              <a:t> </a:t>
            </a:r>
            <a:r>
              <a:rPr lang="ru-RU" sz="2900" b="1" i="1" dirty="0"/>
              <a:t>нужно будет </a:t>
            </a:r>
            <a:r>
              <a:rPr lang="ru-RU" sz="2900" b="1" i="1" dirty="0" smtClean="0"/>
              <a:t>привыкать </a:t>
            </a:r>
            <a:r>
              <a:rPr lang="ru-RU" sz="2900" dirty="0" smtClean="0"/>
              <a:t>. </a:t>
            </a:r>
            <a:r>
              <a:rPr lang="ru-RU" sz="2900" dirty="0"/>
              <a:t>Рано или поздно привыкание происходит практически всегда, новая личностная роль становится частью нас, </a:t>
            </a:r>
            <a:r>
              <a:rPr lang="ru-RU" sz="2900" b="1" i="1" dirty="0"/>
              <a:t>отождествляется с Я</a:t>
            </a:r>
            <a:r>
              <a:rPr lang="ru-RU" sz="2900" b="1" dirty="0"/>
              <a:t>. </a:t>
            </a:r>
            <a:r>
              <a:rPr lang="ru-RU" sz="2900" dirty="0"/>
              <a:t>Любые личностные роли оставляют свой отпечаток, а с течением времени становятся новым </a:t>
            </a:r>
            <a:r>
              <a:rPr lang="ru-RU" sz="2900" dirty="0" smtClean="0"/>
              <a:t>Я </a:t>
            </a:r>
            <a:r>
              <a:rPr lang="ru-RU" sz="2900" dirty="0"/>
              <a:t> (или элементом Я). Из внешнего — становятся внутренним. Соответственно, в этом и состоит </a:t>
            </a:r>
            <a:r>
              <a:rPr lang="ru-RU" sz="2900" b="1" i="1" dirty="0"/>
              <a:t>задача активного личностного роста — нарастить на Я новую личность, сделать ее своим новым Я, чтобы личностные роли стали привычкой и образом жизни. </a:t>
            </a:r>
          </a:p>
          <a:p>
            <a:pPr marL="0" indent="0" fontAlgn="base">
              <a:buNone/>
            </a:pPr>
            <a:r>
              <a:rPr lang="ru-RU" sz="2900" dirty="0" smtClean="0"/>
              <a:t>- будьте </a:t>
            </a:r>
            <a:r>
              <a:rPr lang="ru-RU" sz="2900" dirty="0"/>
              <a:t>готовы к тому, что </a:t>
            </a:r>
            <a:r>
              <a:rPr lang="ru-RU" sz="2900" b="1" dirty="0"/>
              <a:t>новый образ </a:t>
            </a:r>
            <a:r>
              <a:rPr lang="ru-RU" sz="2900" dirty="0"/>
              <a:t>жизни будет входить в </a:t>
            </a:r>
            <a:r>
              <a:rPr lang="ru-RU" sz="2900" b="1" i="1" dirty="0"/>
              <a:t>противоречие с прежним </a:t>
            </a:r>
            <a:r>
              <a:rPr lang="ru-RU" sz="2900" b="1" i="1" dirty="0" smtClean="0"/>
              <a:t>окружением</a:t>
            </a:r>
            <a:r>
              <a:rPr lang="ru-RU" sz="2900" dirty="0" smtClean="0"/>
              <a:t>.  </a:t>
            </a:r>
            <a:r>
              <a:rPr lang="ru-RU" sz="2900" dirty="0"/>
              <a:t>Что делать? Активно и осознанно формировать новое окружение. Там вы гарантировано получите окружение, которое будет </a:t>
            </a:r>
            <a:r>
              <a:rPr lang="ru-RU" sz="2900" dirty="0" smtClean="0"/>
              <a:t>ребенка  </a:t>
            </a:r>
            <a:r>
              <a:rPr lang="ru-RU" sz="2900" dirty="0"/>
              <a:t>и поддерживать, и стимулировать в </a:t>
            </a:r>
            <a:r>
              <a:rPr lang="ru-RU" sz="2900" dirty="0" smtClean="0"/>
              <a:t>работе </a:t>
            </a:r>
            <a:r>
              <a:rPr lang="ru-RU" sz="2900" dirty="0"/>
              <a:t>над собой.</a:t>
            </a:r>
          </a:p>
          <a:p>
            <a:pPr marL="0" indent="0">
              <a:buNone/>
            </a:pPr>
            <a:endParaRPr lang="ru-RU" sz="2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/>
              <a:t>Освоение  новой </a:t>
            </a:r>
            <a:br>
              <a:rPr lang="ru-RU" dirty="0"/>
            </a:br>
            <a:r>
              <a:rPr lang="ru-RU" dirty="0"/>
              <a:t> социальной роли</a:t>
            </a:r>
          </a:p>
        </p:txBody>
      </p:sp>
    </p:spTree>
    <p:extLst>
      <p:ext uri="{BB962C8B-B14F-4D97-AF65-F5344CB8AC3E}">
        <p14:creationId xmlns:p14="http://schemas.microsoft.com/office/powerpoint/2010/main" val="278578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75252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900" b="1" dirty="0" smtClean="0"/>
              <a:t>Организационные условия:</a:t>
            </a:r>
          </a:p>
          <a:p>
            <a:pPr algn="just"/>
            <a:r>
              <a:rPr lang="ru-RU" sz="2900" dirty="0" smtClean="0"/>
              <a:t>Людей</a:t>
            </a:r>
            <a:r>
              <a:rPr lang="ru-RU" sz="2900" dirty="0"/>
              <a:t>, ВЕРЯЩИХ в то, что себя можно изменить - не много. Еще меньше людей, ГОТОВЫХ себя менять. А сколько людей, СПОСОБНЫХ менять себя самостоятельно</a:t>
            </a:r>
            <a:r>
              <a:rPr lang="ru-RU" sz="2900" dirty="0" smtClean="0"/>
              <a:t>?</a:t>
            </a:r>
          </a:p>
          <a:p>
            <a:pPr marL="0" indent="0" algn="just" fontAlgn="base">
              <a:buNone/>
            </a:pPr>
            <a:r>
              <a:rPr lang="ru-RU" dirty="0" smtClean="0"/>
              <a:t>- </a:t>
            </a:r>
            <a:r>
              <a:rPr lang="ru-RU" sz="2300" dirty="0" smtClean="0"/>
              <a:t>Похоже</a:t>
            </a:r>
            <a:r>
              <a:rPr lang="ru-RU" sz="2300" dirty="0"/>
              <a:t>, что людей "</a:t>
            </a:r>
            <a:r>
              <a:rPr lang="ru-RU" sz="2300" dirty="0" err="1"/>
              <a:t>selfmade</a:t>
            </a:r>
            <a:r>
              <a:rPr lang="ru-RU" sz="2300" dirty="0"/>
              <a:t>", сделавших себя </a:t>
            </a:r>
            <a:r>
              <a:rPr lang="ru-RU" sz="2300" b="1" i="1" dirty="0"/>
              <a:t>самостоятельно</a:t>
            </a:r>
            <a:r>
              <a:rPr lang="ru-RU" sz="2300" i="1" dirty="0"/>
              <a:t> </a:t>
            </a:r>
            <a:r>
              <a:rPr lang="ru-RU" sz="2300" dirty="0"/>
              <a:t>и в одиночку - буквально </a:t>
            </a:r>
            <a:r>
              <a:rPr lang="ru-RU" sz="2300" b="1" i="1" dirty="0"/>
              <a:t>единицы. </a:t>
            </a:r>
            <a:endParaRPr lang="ru-RU" sz="2300" b="1" i="1" dirty="0" smtClean="0"/>
          </a:p>
          <a:p>
            <a:pPr marL="0" indent="0" algn="just" fontAlgn="base">
              <a:buNone/>
            </a:pPr>
            <a:r>
              <a:rPr lang="ru-RU" sz="2300" dirty="0" smtClean="0"/>
              <a:t>- Если ребенок  </a:t>
            </a:r>
            <a:r>
              <a:rPr lang="ru-RU" sz="2300" dirty="0"/>
              <a:t>будете работать </a:t>
            </a:r>
            <a:r>
              <a:rPr lang="ru-RU" sz="2300" b="1" i="1" dirty="0"/>
              <a:t>с группой единомышленников</a:t>
            </a:r>
            <a:r>
              <a:rPr lang="ru-RU" sz="2300" dirty="0"/>
              <a:t>, </a:t>
            </a:r>
            <a:r>
              <a:rPr lang="ru-RU" sz="2300" dirty="0" smtClean="0"/>
              <a:t>его </a:t>
            </a:r>
            <a:r>
              <a:rPr lang="ru-RU" sz="2300" dirty="0"/>
              <a:t>шансы возрастут минимум </a:t>
            </a:r>
            <a:r>
              <a:rPr lang="ru-RU" sz="2300" b="1" i="1" dirty="0"/>
              <a:t>в 7 раз</a:t>
            </a:r>
            <a:r>
              <a:rPr lang="ru-RU" sz="2300" dirty="0"/>
              <a:t>. </a:t>
            </a:r>
            <a:endParaRPr lang="ru-RU" sz="2300" dirty="0" smtClean="0"/>
          </a:p>
          <a:p>
            <a:pPr marL="0" indent="0" algn="just" fontAlgn="base">
              <a:buNone/>
            </a:pPr>
            <a:r>
              <a:rPr lang="ru-RU" sz="2300" dirty="0" smtClean="0"/>
              <a:t>- Если ребенок  </a:t>
            </a:r>
            <a:r>
              <a:rPr lang="ru-RU" sz="2300" dirty="0"/>
              <a:t>будете заниматься не просто в группе, а под руководством </a:t>
            </a:r>
            <a:r>
              <a:rPr lang="ru-RU" sz="2300" b="1" i="1" dirty="0" smtClean="0"/>
              <a:t>заинтересованного взрослого</a:t>
            </a:r>
            <a:r>
              <a:rPr lang="ru-RU" sz="2300" dirty="0" smtClean="0"/>
              <a:t>, его </a:t>
            </a:r>
            <a:r>
              <a:rPr lang="ru-RU" sz="2300" b="1" i="1" dirty="0" smtClean="0"/>
              <a:t>результативность</a:t>
            </a:r>
            <a:r>
              <a:rPr lang="ru-RU" sz="2300" dirty="0" smtClean="0"/>
              <a:t> </a:t>
            </a:r>
            <a:r>
              <a:rPr lang="ru-RU" sz="2300" dirty="0"/>
              <a:t>возрастет еще </a:t>
            </a:r>
            <a:r>
              <a:rPr lang="ru-RU" sz="2300" b="1" i="1" dirty="0"/>
              <a:t>вдвое</a:t>
            </a:r>
            <a:r>
              <a:rPr lang="ru-RU" sz="2300" dirty="0"/>
              <a:t>. </a:t>
            </a:r>
            <a:endParaRPr lang="ru-RU" sz="2300" dirty="0" smtClean="0"/>
          </a:p>
          <a:p>
            <a:pPr algn="just" fontAlgn="base">
              <a:buFontTx/>
              <a:buChar char="-"/>
            </a:pPr>
            <a:endParaRPr lang="ru-RU" sz="1900" dirty="0"/>
          </a:p>
          <a:p>
            <a:r>
              <a:rPr lang="ru-RU" sz="2900" b="1" dirty="0" smtClean="0"/>
              <a:t>ИТАК: Психолого-педагогический </a:t>
            </a:r>
            <a:r>
              <a:rPr lang="ru-RU" sz="2900" b="1" dirty="0"/>
              <a:t>подход </a:t>
            </a:r>
            <a:r>
              <a:rPr lang="ru-RU" sz="2900" dirty="0"/>
              <a:t>ставит во главу угла </a:t>
            </a:r>
            <a:r>
              <a:rPr lang="ru-RU" sz="2900" b="1" dirty="0"/>
              <a:t>создание</a:t>
            </a:r>
            <a:r>
              <a:rPr lang="ru-RU" sz="2900" dirty="0"/>
              <a:t> специальных образовательных, воспитательных и коррекционных </a:t>
            </a:r>
            <a:r>
              <a:rPr lang="ru-RU" sz="2900" b="1" dirty="0"/>
              <a:t>условий</a:t>
            </a:r>
            <a:r>
              <a:rPr lang="ru-RU" sz="2900" dirty="0"/>
              <a:t> в </a:t>
            </a:r>
            <a:r>
              <a:rPr lang="ru-RU" sz="2900" dirty="0" smtClean="0"/>
              <a:t>образовательной организации  </a:t>
            </a:r>
            <a:r>
              <a:rPr lang="ru-RU" sz="2900" dirty="0"/>
              <a:t>как </a:t>
            </a:r>
            <a:r>
              <a:rPr lang="ru-RU" sz="2900" dirty="0" smtClean="0"/>
              <a:t>магистрального </a:t>
            </a:r>
            <a:r>
              <a:rPr lang="ru-RU" sz="2900" b="1" dirty="0" smtClean="0"/>
              <a:t>направления профилактики </a:t>
            </a:r>
            <a:r>
              <a:rPr lang="ru-RU" sz="2900" b="1" dirty="0"/>
              <a:t>и коррекции </a:t>
            </a:r>
            <a:r>
              <a:rPr lang="ru-RU" sz="2900" dirty="0" err="1"/>
              <a:t>девиантного</a:t>
            </a:r>
            <a:r>
              <a:rPr lang="ru-RU" sz="2900" dirty="0"/>
              <a:t> поведения </a:t>
            </a:r>
            <a:r>
              <a:rPr lang="ru-RU" sz="2900" dirty="0" smtClean="0"/>
              <a:t>детей </a:t>
            </a:r>
            <a:r>
              <a:rPr lang="ru-RU" sz="2900" dirty="0"/>
              <a:t>и подростков</a:t>
            </a:r>
            <a:r>
              <a:rPr lang="ru-RU" sz="2900" dirty="0" smtClean="0"/>
              <a:t>.</a:t>
            </a:r>
            <a:r>
              <a:rPr lang="ru-RU" sz="2900" dirty="0"/>
              <a:t> Главная </a:t>
            </a:r>
            <a:r>
              <a:rPr lang="ru-RU" sz="2900" b="1" i="1" dirty="0"/>
              <a:t>форма профилактики </a:t>
            </a:r>
            <a:r>
              <a:rPr lang="ru-RU" sz="2900" dirty="0"/>
              <a:t>- отвлечение ребенка от опасных форм поведения, </a:t>
            </a:r>
            <a:r>
              <a:rPr lang="ru-RU" sz="2900" b="1" i="1" dirty="0"/>
              <a:t>привлечение его к социально одобряемым </a:t>
            </a:r>
            <a:r>
              <a:rPr lang="ru-RU" sz="2900" b="1" i="1" dirty="0" smtClean="0"/>
              <a:t>действиям</a:t>
            </a:r>
            <a:r>
              <a:rPr lang="ru-RU" sz="2900" dirty="0" smtClean="0"/>
              <a:t>.</a:t>
            </a:r>
            <a:endParaRPr lang="ru-RU" sz="2900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/>
              <a:t>Освоение  новой </a:t>
            </a:r>
            <a:br>
              <a:rPr lang="ru-RU" dirty="0"/>
            </a:br>
            <a:r>
              <a:rPr lang="ru-RU" dirty="0"/>
              <a:t> социальной роли</a:t>
            </a:r>
          </a:p>
        </p:txBody>
      </p:sp>
    </p:spTree>
    <p:extLst>
      <p:ext uri="{BB962C8B-B14F-4D97-AF65-F5344CB8AC3E}">
        <p14:creationId xmlns:p14="http://schemas.microsoft.com/office/powerpoint/2010/main" val="258400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3" cy="468052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600" b="1" i="1" dirty="0"/>
              <a:t>О</a:t>
            </a:r>
            <a:r>
              <a:rPr lang="ru-RU" sz="2600" b="1" i="1" dirty="0" smtClean="0"/>
              <a:t>тклоняющееся </a:t>
            </a:r>
            <a:r>
              <a:rPr lang="ru-RU" sz="2600" b="1" i="1" dirty="0"/>
              <a:t>поведение подростков </a:t>
            </a:r>
            <a:r>
              <a:rPr lang="ru-RU" sz="2600" dirty="0"/>
              <a:t>- одна из </a:t>
            </a:r>
            <a:r>
              <a:rPr lang="ru-RU" sz="2600" b="1" i="1" dirty="0"/>
              <a:t>естественных форм </a:t>
            </a:r>
            <a:r>
              <a:rPr lang="ru-RU" sz="2600" dirty="0"/>
              <a:t>поведения </a:t>
            </a:r>
            <a:r>
              <a:rPr lang="ru-RU" sz="2600" dirty="0" smtClean="0"/>
              <a:t>большинства из них в </a:t>
            </a:r>
            <a:r>
              <a:rPr lang="ru-RU" sz="2600" dirty="0"/>
              <a:t>этом возрасте</a:t>
            </a:r>
            <a:r>
              <a:rPr lang="ru-RU" sz="2600" dirty="0" smtClean="0"/>
              <a:t>. Потребность </a:t>
            </a:r>
            <a:r>
              <a:rPr lang="ru-RU" sz="2600" dirty="0"/>
              <a:t>в </a:t>
            </a:r>
            <a:r>
              <a:rPr lang="ru-RU" sz="2600" dirty="0" err="1"/>
              <a:t>самопрезентации</a:t>
            </a:r>
            <a:r>
              <a:rPr lang="ru-RU" sz="2600" dirty="0"/>
              <a:t>, в групповом поведении, агрессивном экспериментировании - это врожденные формы поведения, которые </a:t>
            </a:r>
            <a:r>
              <a:rPr lang="ru-RU" sz="2600" dirty="0" smtClean="0"/>
              <a:t>очень </a:t>
            </a:r>
            <a:r>
              <a:rPr lang="ru-RU" sz="2600" b="1" i="1" dirty="0" smtClean="0"/>
              <a:t>сложно  </a:t>
            </a:r>
            <a:r>
              <a:rPr lang="ru-RU" sz="2600" b="1" i="1" dirty="0"/>
              <a:t>блокировать</a:t>
            </a:r>
            <a:r>
              <a:rPr lang="ru-RU" sz="2600" dirty="0"/>
              <a:t>. Единственный </a:t>
            </a:r>
            <a:r>
              <a:rPr lang="ru-RU" sz="2600" b="1" i="1" dirty="0"/>
              <a:t>выход - переориентация </a:t>
            </a:r>
            <a:r>
              <a:rPr lang="ru-RU" sz="2600" dirty="0"/>
              <a:t>инстинктивной деструктивной энергии </a:t>
            </a:r>
            <a:r>
              <a:rPr lang="ru-RU" sz="2600" b="1" i="1" dirty="0"/>
              <a:t>на социально приемлемые формы поведения.</a:t>
            </a:r>
            <a:r>
              <a:rPr lang="ru-RU" sz="2600" dirty="0"/>
              <a:t> </a:t>
            </a:r>
            <a:endParaRPr lang="ru-RU" sz="2600" dirty="0" smtClean="0"/>
          </a:p>
          <a:p>
            <a:pPr algn="just">
              <a:buFontTx/>
              <a:buChar char="-"/>
            </a:pPr>
            <a:r>
              <a:rPr lang="ru-RU" sz="2600" dirty="0"/>
              <a:t>высокая собственная активность</a:t>
            </a:r>
          </a:p>
          <a:p>
            <a:pPr algn="just">
              <a:buFontTx/>
              <a:buChar char="-"/>
            </a:pPr>
            <a:r>
              <a:rPr lang="ru-RU" sz="2600" dirty="0"/>
              <a:t>не терпят давления</a:t>
            </a:r>
          </a:p>
          <a:p>
            <a:pPr algn="just">
              <a:buFontTx/>
              <a:buChar char="-"/>
            </a:pPr>
            <a:r>
              <a:rPr lang="ru-RU" sz="2600" dirty="0"/>
              <a:t>плохо встраиваются в систему подчинений «учитель – ученик»</a:t>
            </a:r>
          </a:p>
          <a:p>
            <a:pPr algn="just">
              <a:buFontTx/>
              <a:buChar char="-"/>
            </a:pPr>
            <a:r>
              <a:rPr lang="ru-RU" sz="2600" dirty="0"/>
              <a:t>не любят заниматься чем-то одним</a:t>
            </a:r>
          </a:p>
          <a:p>
            <a:pPr algn="just">
              <a:buFontTx/>
              <a:buChar char="-"/>
            </a:pPr>
            <a:r>
              <a:rPr lang="ru-RU" sz="2600" dirty="0"/>
              <a:t>лучше всего учатся в ситуации исследования, свободного поиска информации</a:t>
            </a:r>
          </a:p>
          <a:p>
            <a:pPr algn="just">
              <a:buFontTx/>
              <a:buChar char="-"/>
            </a:pPr>
            <a:r>
              <a:rPr lang="ru-RU" sz="2600" dirty="0"/>
              <a:t>ярче выражена креативность</a:t>
            </a:r>
          </a:p>
          <a:p>
            <a:pPr algn="just">
              <a:buFontTx/>
              <a:buChar char="-"/>
            </a:pPr>
            <a:r>
              <a:rPr lang="ru-RU" sz="2600" dirty="0"/>
              <a:t>ИЗМЕНЕНИЕ типа МОТИВАЦИИ </a:t>
            </a:r>
            <a:r>
              <a:rPr lang="ru-RU" sz="2600" dirty="0" smtClean="0"/>
              <a:t>поведения: слышат </a:t>
            </a:r>
            <a:r>
              <a:rPr lang="ru-RU" sz="2600" dirty="0"/>
              <a:t>и воспринимают иные педагогические воздействия («надо» меняется на «а зачем МНЕ</a:t>
            </a:r>
            <a:r>
              <a:rPr lang="ru-RU" sz="2600" dirty="0" smtClean="0"/>
              <a:t>?»)</a:t>
            </a:r>
            <a:endParaRPr lang="ru-RU" sz="2600" dirty="0"/>
          </a:p>
          <a:p>
            <a:pPr algn="just">
              <a:buFontTx/>
              <a:buChar char="-"/>
            </a:pPr>
            <a:endParaRPr lang="ru-RU" sz="2600" dirty="0"/>
          </a:p>
          <a:p>
            <a:pPr marL="0" indent="0" algn="just">
              <a:buNone/>
            </a:pPr>
            <a:r>
              <a:rPr lang="ru-RU" sz="2600" b="1" i="1" dirty="0" smtClean="0"/>
              <a:t>Задача </a:t>
            </a:r>
            <a:r>
              <a:rPr lang="ru-RU" sz="2600" b="1" i="1" dirty="0"/>
              <a:t>взрослых: </a:t>
            </a:r>
            <a:r>
              <a:rPr lang="ru-RU" sz="2600" b="1" dirty="0"/>
              <a:t> </a:t>
            </a:r>
            <a:r>
              <a:rPr lang="ru-RU" sz="2600" b="1" i="1" dirty="0"/>
              <a:t>поиск индивидуального «</a:t>
            </a:r>
            <a:r>
              <a:rPr lang="ru-RU" sz="2600" b="1" i="1" dirty="0" smtClean="0"/>
              <a:t>мотивационного</a:t>
            </a:r>
            <a:r>
              <a:rPr lang="en-US" sz="2600" b="1" i="1" dirty="0" smtClean="0"/>
              <a:t>/</a:t>
            </a:r>
            <a:r>
              <a:rPr lang="ru-RU" sz="2600" b="1" i="1" dirty="0" smtClean="0"/>
              <a:t>образовательного  </a:t>
            </a:r>
            <a:r>
              <a:rPr lang="ru-RU" sz="2600" b="1" i="1" dirty="0"/>
              <a:t>входа» </a:t>
            </a:r>
            <a:r>
              <a:rPr lang="ru-RU" sz="2600" b="1" dirty="0"/>
              <a:t>в </a:t>
            </a:r>
            <a:r>
              <a:rPr lang="ru-RU" sz="2600" b="1" dirty="0" smtClean="0"/>
              <a:t>процесс обучения и развития с  </a:t>
            </a:r>
            <a:r>
              <a:rPr lang="ru-RU" sz="2600" b="1" dirty="0"/>
              <a:t>учетом всего многообразия мотивов и </a:t>
            </a:r>
            <a:r>
              <a:rPr lang="ru-RU" sz="2600" b="1" dirty="0" smtClean="0"/>
              <a:t>возможностей школы.</a:t>
            </a:r>
            <a:endParaRPr lang="ru-RU" sz="2600" b="1" i="1" dirty="0"/>
          </a:p>
          <a:p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>Психологический портрет современного ребенка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06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1774</TotalTime>
  <Words>420</Words>
  <Application>Microsoft Office PowerPoint</Application>
  <PresentationFormat>Экран (4:3)</PresentationFormat>
  <Paragraphs>78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  Психологические аспекты создания условий  для комплексной поддержки обучающихся, требующих повышенного внимания в образовательной среде </vt:lpstr>
      <vt:lpstr> Основные направления концепции профилактической работы </vt:lpstr>
      <vt:lpstr>Специфика коррекционной работы  с подростками</vt:lpstr>
      <vt:lpstr>Составляющие гармоничного личностного развития </vt:lpstr>
      <vt:lpstr>Освоение  новой   социальной роли</vt:lpstr>
      <vt:lpstr>Освоение  новой   социальной роли</vt:lpstr>
      <vt:lpstr>Освоение  новой   социальной роли</vt:lpstr>
      <vt:lpstr>Освоение  новой   социальной роли</vt:lpstr>
      <vt:lpstr>Психологический портрет современного ребенка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425 user</dc:creator>
  <cp:lastModifiedBy>425 user</cp:lastModifiedBy>
  <cp:revision>128</cp:revision>
  <dcterms:created xsi:type="dcterms:W3CDTF">2017-01-09T13:39:00Z</dcterms:created>
  <dcterms:modified xsi:type="dcterms:W3CDTF">2017-01-12T08:57:42Z</dcterms:modified>
</cp:coreProperties>
</file>